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ter" panose="020B0604020202020204" charset="0"/>
      <p:regular r:id="rId11"/>
      <p:bold r:id="rId12"/>
      <p:italic r:id="rId13"/>
      <p:boldItalic r:id="rId14"/>
    </p:embeddedFont>
    <p:embeddedFont>
      <p:font typeface="Petrona" panose="020B060402020202020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2" autoAdjust="0"/>
  </p:normalViewPr>
  <p:slideViewPr>
    <p:cSldViewPr>
      <p:cViewPr varScale="1">
        <p:scale>
          <a:sx n="92" d="100"/>
          <a:sy n="92" d="100"/>
        </p:scale>
        <p:origin x="-570" y="-102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‹N›</a:t>
            </a:fld>
            <a:endParaRPr sz="12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59000151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8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9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793790" y="3391138"/>
            <a:ext cx="5954197" cy="744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lang="en-US" sz="4650" b="1" i="0" u="none" strike="noStrike" cap="none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SQL </a:t>
            </a:r>
            <a:r>
              <a:rPr lang="en-US" sz="4650" b="1" i="0" u="none" strike="noStrike" cap="none" dirty="0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injection</a:t>
            </a:r>
            <a:endParaRPr sz="4650" b="0" i="0" u="none" strike="noStrike" cap="none" dirty="0"/>
          </a:p>
        </p:txBody>
      </p:sp>
      <p:sp>
        <p:nvSpPr>
          <p:cNvPr id="50" name="Google Shape;50;p11"/>
          <p:cNvSpPr/>
          <p:nvPr/>
        </p:nvSpPr>
        <p:spPr>
          <a:xfrm>
            <a:off x="793790" y="447555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L'SQL Injection è l'attacco più comune contro i database.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2"/>
          <p:cNvSpPr/>
          <p:nvPr/>
        </p:nvSpPr>
        <p:spPr>
          <a:xfrm>
            <a:off x="6266498" y="613767"/>
            <a:ext cx="5851208" cy="731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Petrona"/>
              <a:buNone/>
            </a:pPr>
            <a:r>
              <a:rPr lang="en-US" sz="4600" b="1" i="0" u="none" strike="noStrike" cap="none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SQL </a:t>
            </a:r>
            <a:r>
              <a:rPr lang="en-US" sz="4600" b="1" i="0" u="none" strike="noStrike" cap="none" dirty="0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injection</a:t>
            </a:r>
            <a:endParaRPr sz="4600" b="0" i="0" u="none" strike="noStrike" cap="none" dirty="0"/>
          </a:p>
        </p:txBody>
      </p:sp>
      <p:sp>
        <p:nvSpPr>
          <p:cNvPr id="58" name="Google Shape;58;p12"/>
          <p:cNvSpPr/>
          <p:nvPr/>
        </p:nvSpPr>
        <p:spPr>
          <a:xfrm>
            <a:off x="6266498" y="1679377"/>
            <a:ext cx="7583805" cy="1316950"/>
          </a:xfrm>
          <a:prstGeom prst="roundRect">
            <a:avLst>
              <a:gd name="adj" fmla="val 710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2"/>
          <p:cNvSpPr/>
          <p:nvPr/>
        </p:nvSpPr>
        <p:spPr>
          <a:xfrm>
            <a:off x="6497003" y="1909882"/>
            <a:ext cx="2925604" cy="36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91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Tecnica</a:t>
            </a:r>
            <a:r>
              <a:rPr lang="en-US" sz="2300" b="1" i="0" u="none" strike="noStrike" cap="none" dirty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 di </a:t>
            </a:r>
            <a:r>
              <a:rPr lang="en-US" sz="2300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</a:t>
            </a:r>
            <a:r>
              <a:rPr lang="en-US" sz="2300" b="1" i="0" u="none" strike="noStrike" cap="none" dirty="0" err="1" smtClean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ttacco</a:t>
            </a:r>
            <a:endParaRPr sz="2300" b="0" i="0" u="none" strike="noStrike" cap="none" dirty="0"/>
          </a:p>
        </p:txBody>
      </p:sp>
      <p:sp>
        <p:nvSpPr>
          <p:cNvPr id="60" name="Google Shape;60;p12"/>
          <p:cNvSpPr/>
          <p:nvPr/>
        </p:nvSpPr>
        <p:spPr>
          <a:xfrm>
            <a:off x="6497003" y="2409230"/>
            <a:ext cx="7122795" cy="35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Inserisce codice maligno tramite input vulnerabili.</a:t>
            </a:r>
            <a:endParaRPr sz="1750" b="0" i="0" u="none" strike="noStrike" cap="none"/>
          </a:p>
        </p:txBody>
      </p:sp>
      <p:sp>
        <p:nvSpPr>
          <p:cNvPr id="61" name="Google Shape;61;p12"/>
          <p:cNvSpPr/>
          <p:nvPr/>
        </p:nvSpPr>
        <p:spPr>
          <a:xfrm>
            <a:off x="6266498" y="3219212"/>
            <a:ext cx="7583805" cy="1316950"/>
          </a:xfrm>
          <a:prstGeom prst="roundRect">
            <a:avLst>
              <a:gd name="adj" fmla="val 710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2"/>
          <p:cNvSpPr/>
          <p:nvPr/>
        </p:nvSpPr>
        <p:spPr>
          <a:xfrm>
            <a:off x="6497003" y="3449717"/>
            <a:ext cx="2925604" cy="36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91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Sfrutta</a:t>
            </a:r>
            <a:r>
              <a:rPr lang="en-US" sz="2300" b="1" i="0" u="none" strike="noStrike" cap="none" dirty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2300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v</a:t>
            </a:r>
            <a:r>
              <a:rPr lang="en-US" sz="2300" b="1" i="0" u="none" strike="noStrike" cap="none" dirty="0" err="1" smtClean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ulnerabilità</a:t>
            </a:r>
            <a:endParaRPr sz="2300" b="0" i="0" u="none" strike="noStrike" cap="none" dirty="0"/>
          </a:p>
        </p:txBody>
      </p:sp>
      <p:sp>
        <p:nvSpPr>
          <p:cNvPr id="63" name="Google Shape;63;p12"/>
          <p:cNvSpPr/>
          <p:nvPr/>
        </p:nvSpPr>
        <p:spPr>
          <a:xfrm>
            <a:off x="6497003" y="3949065"/>
            <a:ext cx="7122795" cy="35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Agisce su parametri di input non protetti.</a:t>
            </a:r>
            <a:endParaRPr sz="1750" b="0" i="0" u="none" strike="noStrike" cap="none"/>
          </a:p>
        </p:txBody>
      </p:sp>
      <p:sp>
        <p:nvSpPr>
          <p:cNvPr id="64" name="Google Shape;64;p12"/>
          <p:cNvSpPr/>
          <p:nvPr/>
        </p:nvSpPr>
        <p:spPr>
          <a:xfrm>
            <a:off x="6266498" y="4759047"/>
            <a:ext cx="7583805" cy="1316950"/>
          </a:xfrm>
          <a:prstGeom prst="roundRect">
            <a:avLst>
              <a:gd name="adj" fmla="val 710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2"/>
          <p:cNvSpPr/>
          <p:nvPr/>
        </p:nvSpPr>
        <p:spPr>
          <a:xfrm>
            <a:off x="6497003" y="4989552"/>
            <a:ext cx="3306961" cy="36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91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 dirty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Accesso </a:t>
            </a:r>
            <a:r>
              <a:rPr lang="en-US" sz="2300" b="1" i="0" u="none" strike="noStrike" cap="none" dirty="0" smtClean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non </a:t>
            </a:r>
            <a:r>
              <a:rPr lang="en-US" sz="2300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</a:t>
            </a:r>
            <a:r>
              <a:rPr lang="en-US" sz="2300" b="1" i="0" u="none" strike="noStrike" cap="none" dirty="0" err="1" smtClean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utorizzato</a:t>
            </a:r>
            <a:endParaRPr sz="2300" b="0" i="0" u="none" strike="noStrike" cap="none" dirty="0"/>
          </a:p>
        </p:txBody>
      </p:sp>
      <p:sp>
        <p:nvSpPr>
          <p:cNvPr id="66" name="Google Shape;66;p12"/>
          <p:cNvSpPr/>
          <p:nvPr/>
        </p:nvSpPr>
        <p:spPr>
          <a:xfrm>
            <a:off x="6497003" y="5488900"/>
            <a:ext cx="7122795" cy="35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Consente di ottenere dati sensibili illegalmente.</a:t>
            </a:r>
            <a:endParaRPr sz="1750" b="0" i="0" u="none" strike="noStrike" cap="none"/>
          </a:p>
        </p:txBody>
      </p:sp>
      <p:sp>
        <p:nvSpPr>
          <p:cNvPr id="67" name="Google Shape;67;p12"/>
          <p:cNvSpPr/>
          <p:nvPr/>
        </p:nvSpPr>
        <p:spPr>
          <a:xfrm>
            <a:off x="6266498" y="6298882"/>
            <a:ext cx="7583805" cy="1316950"/>
          </a:xfrm>
          <a:prstGeom prst="roundRect">
            <a:avLst>
              <a:gd name="adj" fmla="val 710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2"/>
          <p:cNvSpPr/>
          <p:nvPr/>
        </p:nvSpPr>
        <p:spPr>
          <a:xfrm>
            <a:off x="6497003" y="6529387"/>
            <a:ext cx="2925604" cy="36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91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Rischio</a:t>
            </a:r>
            <a:r>
              <a:rPr lang="en-US" sz="2300" b="1" i="0" u="none" strike="noStrike" cap="none" dirty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2300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e</a:t>
            </a:r>
            <a:r>
              <a:rPr lang="en-US" sz="2300" b="1" i="0" u="none" strike="noStrike" cap="none" dirty="0" err="1" smtClean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stremo</a:t>
            </a:r>
            <a:endParaRPr sz="2300" b="0" i="0" u="none" strike="noStrike" cap="none" dirty="0"/>
          </a:p>
        </p:txBody>
      </p:sp>
      <p:sp>
        <p:nvSpPr>
          <p:cNvPr id="69" name="Google Shape;69;p12"/>
          <p:cNvSpPr/>
          <p:nvPr/>
        </p:nvSpPr>
        <p:spPr>
          <a:xfrm>
            <a:off x="6497003" y="7028736"/>
            <a:ext cx="7122795" cy="35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Attacco difficile da rilevare e fermare.</a:t>
            </a:r>
            <a:endParaRPr sz="1750" b="0" i="0" u="none" strike="noStrike" cap="none"/>
          </a:p>
        </p:txBody>
      </p:sp>
      <p:pic>
        <p:nvPicPr>
          <p:cNvPr id="70" name="Google Shape;70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53685" y="7746373"/>
            <a:ext cx="2358700" cy="36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3"/>
          <p:cNvSpPr/>
          <p:nvPr/>
        </p:nvSpPr>
        <p:spPr>
          <a:xfrm>
            <a:off x="6280190" y="2215396"/>
            <a:ext cx="5954197" cy="744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lang="en-US" sz="4650" b="1" i="0" u="none" strike="noStrike" cap="none" dirty="0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Query</a:t>
            </a:r>
            <a:endParaRPr sz="4650" b="0" i="0" u="none" strike="noStrike" cap="none" dirty="0"/>
          </a:p>
        </p:txBody>
      </p:sp>
      <p:sp>
        <p:nvSpPr>
          <p:cNvPr id="78" name="Google Shape;78;p13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7017306" y="3377684"/>
            <a:ext cx="2899410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Definizione</a:t>
            </a:r>
            <a:endParaRPr sz="2300" b="0" i="0" u="none" strike="noStrike" cap="none"/>
          </a:p>
        </p:txBody>
      </p:sp>
      <p:sp>
        <p:nvSpPr>
          <p:cNvPr id="80" name="Google Shape;80;p13"/>
          <p:cNvSpPr/>
          <p:nvPr/>
        </p:nvSpPr>
        <p:spPr>
          <a:xfrm>
            <a:off x="7017306" y="3885843"/>
            <a:ext cx="2899410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Una query è un comando per interrogare database.</a:t>
            </a:r>
            <a:endParaRPr sz="1750" b="0" i="0" u="none" strike="noStrike" cap="none"/>
          </a:p>
        </p:txBody>
      </p:sp>
      <p:sp>
        <p:nvSpPr>
          <p:cNvPr id="81" name="Google Shape;81;p13"/>
          <p:cNvSpPr/>
          <p:nvPr/>
        </p:nvSpPr>
        <p:spPr>
          <a:xfrm>
            <a:off x="10200203" y="32998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10937319" y="3377684"/>
            <a:ext cx="2899410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Funzione</a:t>
            </a:r>
            <a:endParaRPr sz="2300" b="0" i="0" u="none" strike="noStrike" cap="none"/>
          </a:p>
        </p:txBody>
      </p:sp>
      <p:sp>
        <p:nvSpPr>
          <p:cNvPr id="83" name="Google Shape;83;p13"/>
          <p:cNvSpPr/>
          <p:nvPr/>
        </p:nvSpPr>
        <p:spPr>
          <a:xfrm>
            <a:off x="10937319" y="3885843"/>
            <a:ext cx="2899410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Serve a estrarre, inserire o modificare dati.</a:t>
            </a:r>
            <a:endParaRPr sz="1750" b="0" i="0" u="none" strike="noStrike" cap="none"/>
          </a:p>
        </p:txBody>
      </p:sp>
      <p:sp>
        <p:nvSpPr>
          <p:cNvPr id="84" name="Google Shape;84;p13"/>
          <p:cNvSpPr/>
          <p:nvPr/>
        </p:nvSpPr>
        <p:spPr>
          <a:xfrm>
            <a:off x="6280190" y="50652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3"/>
          <p:cNvSpPr/>
          <p:nvPr/>
        </p:nvSpPr>
        <p:spPr>
          <a:xfrm>
            <a:off x="7017306" y="5143143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Linguaggio SQL</a:t>
            </a:r>
            <a:endParaRPr sz="2300" b="0" i="0" u="none" strike="noStrike" cap="none"/>
          </a:p>
        </p:txBody>
      </p:sp>
      <p:sp>
        <p:nvSpPr>
          <p:cNvPr id="86" name="Google Shape;86;p13"/>
          <p:cNvSpPr/>
          <p:nvPr/>
        </p:nvSpPr>
        <p:spPr>
          <a:xfrm>
            <a:off x="7017306" y="5651302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Query scritte in Structured Query Language (SQL).</a:t>
            </a:r>
            <a:endParaRPr sz="1750" b="0" i="0" u="none" strike="noStrike" cap="none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49075" y="7763705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793790" y="1181100"/>
            <a:ext cx="7194352" cy="744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lang="en-US" sz="4650" b="1" i="0" u="none" strike="noStrike" cap="none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Come </a:t>
            </a:r>
            <a:r>
              <a:rPr lang="en-US" sz="4650" b="1" dirty="0" err="1">
                <a:latin typeface="Petrona"/>
                <a:ea typeface="Petrona"/>
                <a:cs typeface="Petrona"/>
                <a:sym typeface="Petrona"/>
              </a:rPr>
              <a:t>f</a:t>
            </a:r>
            <a:r>
              <a:rPr lang="en-US" sz="4650" b="1" i="0" u="none" strike="noStrike" cap="none" dirty="0" err="1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unziona</a:t>
            </a:r>
            <a:r>
              <a:rPr lang="en-US" sz="4650" b="1" i="0" u="none" strike="noStrike" cap="none" dirty="0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4650" b="1" i="0" u="none" strike="noStrike" cap="none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una</a:t>
            </a:r>
            <a:r>
              <a:rPr lang="en-US" sz="4650" b="1" i="0" u="none" strike="noStrike" cap="none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4650" b="1" i="0" u="none" strike="noStrike" cap="none" dirty="0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query</a:t>
            </a:r>
            <a:endParaRPr sz="4650" b="0" i="0" u="none" strike="noStrike" cap="none" dirty="0"/>
          </a:p>
        </p:txBody>
      </p:sp>
      <p:sp>
        <p:nvSpPr>
          <p:cNvPr id="94" name="Google Shape;94;p14"/>
          <p:cNvSpPr/>
          <p:nvPr/>
        </p:nvSpPr>
        <p:spPr>
          <a:xfrm>
            <a:off x="793790" y="2469594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Una query viene inviata al database per richiedere o modificare dati.</a:t>
            </a:r>
            <a:endParaRPr sz="1750" b="0" i="0" u="none" strike="noStrike" cap="none"/>
          </a:p>
        </p:txBody>
      </p:sp>
      <p:sp>
        <p:nvSpPr>
          <p:cNvPr id="95" name="Google Shape;95;p14"/>
          <p:cNvSpPr/>
          <p:nvPr/>
        </p:nvSpPr>
        <p:spPr>
          <a:xfrm>
            <a:off x="793790" y="3399473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Il database interpreta la query e restituisce i risultati richiesti.</a:t>
            </a:r>
            <a:endParaRPr sz="1750" b="0" i="0" u="none" strike="noStrike" cap="none"/>
          </a:p>
        </p:txBody>
      </p:sp>
      <p:sp>
        <p:nvSpPr>
          <p:cNvPr id="96" name="Google Shape;96;p14"/>
          <p:cNvSpPr/>
          <p:nvPr/>
        </p:nvSpPr>
        <p:spPr>
          <a:xfrm>
            <a:off x="793790" y="4329351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Le query possono filtrare, ordinare e aggregare i dati per rispondere a domande precise.</a:t>
            </a:r>
            <a:endParaRPr sz="1750" b="0" i="0" u="none" strike="noStrike" cap="none"/>
          </a:p>
        </p:txBody>
      </p:sp>
      <p:pic>
        <p:nvPicPr>
          <p:cNvPr id="97" name="Google Shape;97;p1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99521" y="2520672"/>
            <a:ext cx="6244709" cy="4272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49075" y="7747431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/>
          <p:nvPr/>
        </p:nvSpPr>
        <p:spPr>
          <a:xfrm>
            <a:off x="793790" y="2496383"/>
            <a:ext cx="8393906" cy="744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lang="en-US" sz="4650" b="1" i="0" u="none" strike="noStrike" cap="none" dirty="0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SQL injection: </a:t>
            </a:r>
            <a:r>
              <a:rPr lang="en-US" sz="4650" b="1" i="0" u="none" strike="noStrike" cap="none" dirty="0" err="1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funzionamento</a:t>
            </a:r>
            <a:r>
              <a:rPr lang="en-US" sz="4650" b="1" i="0" u="none" strike="noStrike" cap="none" dirty="0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endParaRPr sz="4650" b="0" i="0" u="none" strike="noStrike" cap="none" dirty="0"/>
          </a:p>
        </p:txBody>
      </p:sp>
      <p:sp>
        <p:nvSpPr>
          <p:cNvPr id="105" name="Google Shape;105;p15"/>
          <p:cNvSpPr/>
          <p:nvPr/>
        </p:nvSpPr>
        <p:spPr>
          <a:xfrm>
            <a:off x="793790" y="3807619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Manipolazione</a:t>
            </a:r>
            <a:endParaRPr sz="2300" b="0" i="0" u="none" strike="noStrike" cap="none"/>
          </a:p>
        </p:txBody>
      </p:sp>
      <p:sp>
        <p:nvSpPr>
          <p:cNvPr id="106" name="Google Shape;106;p15"/>
          <p:cNvSpPr/>
          <p:nvPr/>
        </p:nvSpPr>
        <p:spPr>
          <a:xfrm>
            <a:off x="793790" y="440650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Input alterati cambiano la logica della query SQL.</a:t>
            </a:r>
            <a:endParaRPr sz="1750" b="0" i="0" u="none" strike="noStrike" cap="none"/>
          </a:p>
        </p:txBody>
      </p:sp>
      <p:sp>
        <p:nvSpPr>
          <p:cNvPr id="107" name="Google Shape;107;p15"/>
          <p:cNvSpPr/>
          <p:nvPr/>
        </p:nvSpPr>
        <p:spPr>
          <a:xfrm>
            <a:off x="793790" y="497347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Permettono di bypassare controlli di accesso.</a:t>
            </a:r>
            <a:endParaRPr sz="1750" b="0" i="0" u="none" strike="noStrike" cap="none"/>
          </a:p>
        </p:txBody>
      </p:sp>
      <p:sp>
        <p:nvSpPr>
          <p:cNvPr id="108" name="Google Shape;108;p15"/>
          <p:cNvSpPr/>
          <p:nvPr/>
        </p:nvSpPr>
        <p:spPr>
          <a:xfrm>
            <a:off x="7599521" y="3807619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Esempi di Tecniche</a:t>
            </a:r>
            <a:endParaRPr sz="2300" b="0" i="0" u="none" strike="noStrike" cap="none"/>
          </a:p>
        </p:txBody>
      </p:sp>
      <p:sp>
        <p:nvSpPr>
          <p:cNvPr id="109" name="Google Shape;109;p15"/>
          <p:cNvSpPr/>
          <p:nvPr/>
        </p:nvSpPr>
        <p:spPr>
          <a:xfrm>
            <a:off x="7599521" y="440650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Inserimento di comandi malevoli</a:t>
            </a:r>
            <a:endParaRPr sz="1750" b="0" i="0" u="none" strike="noStrike" cap="none"/>
          </a:p>
        </p:txBody>
      </p:sp>
      <p:sp>
        <p:nvSpPr>
          <p:cNvPr id="110" name="Google Shape;110;p15"/>
          <p:cNvSpPr/>
          <p:nvPr/>
        </p:nvSpPr>
        <p:spPr>
          <a:xfrm>
            <a:off x="7599521" y="484870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Uso di commenti per troncare query</a:t>
            </a:r>
            <a:endParaRPr sz="1750" b="0" i="0" u="none" strike="noStrike" cap="none"/>
          </a:p>
        </p:txBody>
      </p:sp>
      <p:sp>
        <p:nvSpPr>
          <p:cNvPr id="111" name="Google Shape;111;p15"/>
          <p:cNvSpPr/>
          <p:nvPr/>
        </p:nvSpPr>
        <p:spPr>
          <a:xfrm>
            <a:off x="7599521" y="529089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Concatena condizioni per accesso illecito</a:t>
            </a:r>
            <a:endParaRPr sz="1750" b="0" i="0" u="none" strike="noStrike" cap="none"/>
          </a:p>
        </p:txBody>
      </p:sp>
      <p:pic>
        <p:nvPicPr>
          <p:cNvPr id="112" name="Google Shape;11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49075" y="7747152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/>
          <p:nvPr/>
        </p:nvSpPr>
        <p:spPr>
          <a:xfrm>
            <a:off x="793790" y="3632954"/>
            <a:ext cx="7311033" cy="744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lang="en-US" sz="4650" b="1" i="0" u="none" strike="noStrike" cap="none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Conseguenze</a:t>
            </a:r>
            <a:r>
              <a:rPr lang="en-US" sz="4650" b="1" i="0" u="none" strike="noStrike" cap="none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di un </a:t>
            </a:r>
            <a:r>
              <a:rPr lang="en-US" sz="4650" b="1" dirty="0" err="1">
                <a:latin typeface="Petrona"/>
                <a:ea typeface="Petrona"/>
                <a:cs typeface="Petrona"/>
                <a:sym typeface="Petrona"/>
              </a:rPr>
              <a:t>a</a:t>
            </a:r>
            <a:r>
              <a:rPr lang="en-US" sz="4650" b="1" i="0" u="none" strike="noStrike" cap="none" dirty="0" err="1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ttacco</a:t>
            </a:r>
            <a:endParaRPr sz="4650" b="0" i="0" u="none" strike="noStrike" cap="none" dirty="0"/>
          </a:p>
        </p:txBody>
      </p:sp>
      <p:sp>
        <p:nvSpPr>
          <p:cNvPr id="120" name="Google Shape;120;p16"/>
          <p:cNvSpPr/>
          <p:nvPr/>
        </p:nvSpPr>
        <p:spPr>
          <a:xfrm>
            <a:off x="793790" y="471737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1530906" y="479524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Accesso Riservato</a:t>
            </a:r>
            <a:endParaRPr sz="2300" b="0" i="0" u="none" strike="noStrike" cap="none"/>
          </a:p>
        </p:txBody>
      </p:sp>
      <p:sp>
        <p:nvSpPr>
          <p:cNvPr id="122" name="Google Shape;122;p16"/>
          <p:cNvSpPr/>
          <p:nvPr/>
        </p:nvSpPr>
        <p:spPr>
          <a:xfrm>
            <a:off x="1530906" y="5303401"/>
            <a:ext cx="5642610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Rubare dati personali e aziendali sensibili.</a:t>
            </a:r>
            <a:endParaRPr sz="1750" b="0" i="0" u="none" strike="noStrike" cap="none"/>
          </a:p>
        </p:txBody>
      </p:sp>
      <p:sp>
        <p:nvSpPr>
          <p:cNvPr id="123" name="Google Shape;123;p16"/>
          <p:cNvSpPr/>
          <p:nvPr/>
        </p:nvSpPr>
        <p:spPr>
          <a:xfrm>
            <a:off x="7457003" y="471737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8194119" y="479524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Danni al Database</a:t>
            </a:r>
            <a:endParaRPr sz="2300" b="0" i="0" u="none" strike="noStrike" cap="none"/>
          </a:p>
        </p:txBody>
      </p:sp>
      <p:sp>
        <p:nvSpPr>
          <p:cNvPr id="125" name="Google Shape;125;p16"/>
          <p:cNvSpPr/>
          <p:nvPr/>
        </p:nvSpPr>
        <p:spPr>
          <a:xfrm>
            <a:off x="8194119" y="5303401"/>
            <a:ext cx="5642610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Cancellazioni o modifiche dannose su dati importanti.</a:t>
            </a:r>
            <a:endParaRPr sz="1750" b="0" i="0" u="none" strike="noStrike" cap="none"/>
          </a:p>
        </p:txBody>
      </p:sp>
      <p:sp>
        <p:nvSpPr>
          <p:cNvPr id="126" name="Google Shape;126;p16"/>
          <p:cNvSpPr/>
          <p:nvPr/>
        </p:nvSpPr>
        <p:spPr>
          <a:xfrm>
            <a:off x="793790" y="64828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1530906" y="6560701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Impatto sulla Privacy</a:t>
            </a:r>
            <a:endParaRPr sz="2300" b="0" i="0" u="none" strike="noStrike" cap="none"/>
          </a:p>
        </p:txBody>
      </p:sp>
      <p:sp>
        <p:nvSpPr>
          <p:cNvPr id="128" name="Google Shape;128;p16"/>
          <p:cNvSpPr/>
          <p:nvPr/>
        </p:nvSpPr>
        <p:spPr>
          <a:xfrm>
            <a:off x="1530906" y="7068860"/>
            <a:ext cx="5642610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Violazioni di privacy con rischi legali gravi.</a:t>
            </a:r>
            <a:endParaRPr sz="1750" b="0" i="0" u="none" strike="noStrike" cap="none"/>
          </a:p>
        </p:txBody>
      </p:sp>
      <p:sp>
        <p:nvSpPr>
          <p:cNvPr id="129" name="Google Shape;129;p16"/>
          <p:cNvSpPr/>
          <p:nvPr/>
        </p:nvSpPr>
        <p:spPr>
          <a:xfrm>
            <a:off x="7457003" y="64828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8194119" y="6560701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Costi Economici</a:t>
            </a:r>
            <a:endParaRPr sz="2300" b="0" i="0" u="none" strike="noStrike" cap="none"/>
          </a:p>
        </p:txBody>
      </p:sp>
      <p:sp>
        <p:nvSpPr>
          <p:cNvPr id="131" name="Google Shape;131;p16"/>
          <p:cNvSpPr/>
          <p:nvPr/>
        </p:nvSpPr>
        <p:spPr>
          <a:xfrm>
            <a:off x="8194119" y="7068860"/>
            <a:ext cx="5642610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 b="0" i="0" u="none" strike="noStrike" cap="non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Perdite finanziarie e reputazionali significative.</a:t>
            </a:r>
            <a:endParaRPr sz="1750" b="0" i="0" u="none" strike="noStrike" cap="none"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49073" y="7767910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/>
          <p:nvPr/>
        </p:nvSpPr>
        <p:spPr>
          <a:xfrm>
            <a:off x="6280190" y="1531263"/>
            <a:ext cx="6849666" cy="744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lang="en-US" sz="4650" b="1" i="0" u="none" strike="noStrike" cap="none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Prevenzione</a:t>
            </a:r>
            <a:r>
              <a:rPr lang="en-US" sz="4650" b="1" i="0" u="none" strike="noStrike" cap="none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e </a:t>
            </a:r>
            <a:r>
              <a:rPr lang="en-US" sz="4650" b="1" dirty="0" err="1">
                <a:latin typeface="Petrona"/>
                <a:ea typeface="Petrona"/>
                <a:cs typeface="Petrona"/>
                <a:sym typeface="Petrona"/>
              </a:rPr>
              <a:t>p</a:t>
            </a:r>
            <a:r>
              <a:rPr lang="en-US" sz="4650" b="1" i="0" u="none" strike="noStrike" cap="none" dirty="0" err="1" smtClean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rotezione</a:t>
            </a:r>
            <a:endParaRPr sz="4650" b="0" i="0" u="none" strike="noStrike" cap="none" dirty="0"/>
          </a:p>
        </p:txBody>
      </p:sp>
      <p:pic>
        <p:nvPicPr>
          <p:cNvPr id="140" name="Google Shape;140;p1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80190" y="2615684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7"/>
          <p:cNvSpPr/>
          <p:nvPr/>
        </p:nvSpPr>
        <p:spPr>
          <a:xfrm>
            <a:off x="7754422" y="2842498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Query parametrizzate</a:t>
            </a:r>
            <a:endParaRPr sz="2300" b="0" i="0" u="none" strike="noStrike" cap="none"/>
          </a:p>
        </p:txBody>
      </p:sp>
      <p:pic>
        <p:nvPicPr>
          <p:cNvPr id="142" name="Google Shape;142;p1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0190" y="3976568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7"/>
          <p:cNvSpPr/>
          <p:nvPr/>
        </p:nvSpPr>
        <p:spPr>
          <a:xfrm>
            <a:off x="7754422" y="4203383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Validazione input</a:t>
            </a:r>
            <a:endParaRPr sz="2300" b="0" i="0" u="none" strike="noStrike" cap="none"/>
          </a:p>
        </p:txBody>
      </p:sp>
      <p:pic>
        <p:nvPicPr>
          <p:cNvPr id="144" name="Google Shape;144;p17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280190" y="5337453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7"/>
          <p:cNvSpPr/>
          <p:nvPr/>
        </p:nvSpPr>
        <p:spPr>
          <a:xfrm>
            <a:off x="7754422" y="5564267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lang="en-US" sz="2300" b="1" i="0" u="none" strike="noStrike" cap="none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Minimo</a:t>
            </a:r>
            <a:r>
              <a:rPr lang="en-US" sz="2300" b="1" i="0" u="none" strike="noStrike" cap="none" dirty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2300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</a:t>
            </a:r>
            <a:r>
              <a:rPr lang="en-US" sz="2300" b="1" i="0" u="none" strike="noStrike" cap="none" dirty="0" err="1" smtClean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rivilegio</a:t>
            </a:r>
            <a:endParaRPr sz="2300" b="0" i="0" u="none" strike="noStrike" cap="none" dirty="0"/>
          </a:p>
        </p:txBody>
      </p:sp>
      <p:pic>
        <p:nvPicPr>
          <p:cNvPr id="146" name="Google Shape;14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649086" y="7784923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8"/>
          <p:cNvSpPr/>
          <p:nvPr/>
        </p:nvSpPr>
        <p:spPr>
          <a:xfrm>
            <a:off x="793790" y="3391138"/>
            <a:ext cx="5954197" cy="744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lang="en-US" sz="4650" b="1" i="0" u="none" strike="noStrike" cap="non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Conclusione</a:t>
            </a:r>
            <a:endParaRPr sz="4650" b="0" i="0" u="none" strike="noStrike" cap="none"/>
          </a:p>
        </p:txBody>
      </p:sp>
      <p:sp>
        <p:nvSpPr>
          <p:cNvPr id="154" name="Google Shape;154;p18"/>
          <p:cNvSpPr/>
          <p:nvPr/>
        </p:nvSpPr>
        <p:spPr>
          <a:xfrm>
            <a:off x="793790" y="447555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Font typeface="Arial"/>
              <a:buNone/>
            </a:pPr>
            <a:endParaRPr sz="1750" b="0" i="0" u="none" strike="noStrike" cap="non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Microsoft Office PowerPoint</Application>
  <PresentationFormat>Personalizzato</PresentationFormat>
  <Paragraphs>52</Paragraphs>
  <Slides>8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Inter</vt:lpstr>
      <vt:lpstr>Petrona</vt:lpstr>
      <vt:lpstr>Calibri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Simone Bovi</cp:lastModifiedBy>
  <cp:revision>1</cp:revision>
  <dcterms:modified xsi:type="dcterms:W3CDTF">2025-04-30T07:27:24Z</dcterms:modified>
</cp:coreProperties>
</file>